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E3109-8CB9-4226-83AC-66D2FB122D9E}" type="datetimeFigureOut">
              <a:rPr lang="ru-RU" smtClean="0"/>
              <a:pPr/>
              <a:t>15.06.2023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D674F-E54E-4208-9A9F-FF8CAF247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D674F-E54E-4208-9A9F-FF8CAF247A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400" y="838200"/>
            <a:ext cx="4572000" cy="34290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Несколько правил по уходу за лежачими и ограниченными в движении, чтобы минимизировать риски развития </a:t>
            </a:r>
            <a:r>
              <a:rPr lang="ru-RU" sz="2400" b="1" i="1" dirty="0" smtClean="0">
                <a:solidFill>
                  <a:srgbClr val="0070C0"/>
                </a:solidFill>
              </a:rPr>
              <a:t>пролежней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9812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ГОАУСОН «</a:t>
            </a:r>
            <a:r>
              <a:rPr lang="ru-RU" sz="2000" dirty="0" err="1" smtClean="0">
                <a:solidFill>
                  <a:schemeClr val="tx1"/>
                </a:solidFill>
              </a:rPr>
              <a:t>Ковдорский</a:t>
            </a:r>
            <a:r>
              <a:rPr lang="ru-RU" sz="2000" dirty="0" smtClean="0">
                <a:solidFill>
                  <a:schemeClr val="tx1"/>
                </a:solidFill>
              </a:rPr>
              <a:t> КЦСОН» стационарное отделение для граждан пожилого возраста и инвалидов              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выполнила: старшая медицинская сестра А.Л.Иванова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sz="1000" dirty="0" smtClean="0">
              <a:solidFill>
                <a:schemeClr val="tx1"/>
              </a:solidFill>
            </a:endParaRPr>
          </a:p>
          <a:p>
            <a:r>
              <a:rPr lang="ru-RU" sz="1000" dirty="0" smtClean="0">
                <a:solidFill>
                  <a:schemeClr val="tx1"/>
                </a:solidFill>
              </a:rPr>
              <a:t>Иллюстративный </a:t>
            </a:r>
            <a:r>
              <a:rPr lang="ru-RU" sz="1000" dirty="0" smtClean="0">
                <a:solidFill>
                  <a:schemeClr val="tx1"/>
                </a:solidFill>
              </a:rPr>
              <a:t>материал заимствован из общедоступных ресурсов интернета, не содержащих указаний на </a:t>
            </a:r>
            <a:r>
              <a:rPr lang="ru-RU" sz="1000" b="1" dirty="0" smtClean="0">
                <a:solidFill>
                  <a:schemeClr val="tx1"/>
                </a:solidFill>
              </a:rPr>
              <a:t>авторов</a:t>
            </a:r>
            <a:r>
              <a:rPr lang="ru-RU" sz="1000" dirty="0" smtClean="0">
                <a:solidFill>
                  <a:schemeClr val="tx1"/>
                </a:solidFill>
              </a:rPr>
              <a:t> этих материалов и каких-либо ограничений для их заимствования.</a:t>
            </a:r>
          </a:p>
          <a:p>
            <a:endParaRPr lang="ru-RU" sz="2000" dirty="0"/>
          </a:p>
        </p:txBody>
      </p:sp>
      <p:pic>
        <p:nvPicPr>
          <p:cNvPr id="11266" name="Picture 2" descr="https://sun9-57.userapi.com/impf/c852024/v852024903/16eab5/WM475r1ZSxM.jpg?size=245x250&amp;quality=96&amp;sign=01f0ea2f2a83d7035ab8e84023975ae2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762000"/>
            <a:ext cx="233362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3429000" cy="55626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b="1" i="1" dirty="0" smtClean="0">
                <a:solidFill>
                  <a:srgbClr val="0070C0"/>
                </a:solidFill>
              </a:rPr>
              <a:t>Перемещение подопечного следует осуществлять бережно, исключая трение и сдвиг тканей, приподнимая его над постелью, или используя подкладную простыню или </a:t>
            </a:r>
            <a:r>
              <a:rPr lang="ru-RU" sz="2700" b="1" i="1" dirty="0" err="1" smtClean="0">
                <a:solidFill>
                  <a:srgbClr val="0070C0"/>
                </a:solidFill>
              </a:rPr>
              <a:t>слайдер</a:t>
            </a:r>
            <a:r>
              <a:rPr lang="ru-RU" sz="2700" b="1" i="1" dirty="0" smtClean="0">
                <a:solidFill>
                  <a:srgbClr val="0070C0"/>
                </a:solidFill>
              </a:rPr>
              <a:t>, механизированные, автоматизированные и другие системы перемещения.</a:t>
            </a:r>
            <a:br>
              <a:rPr lang="ru-RU" sz="2700" b="1" i="1" dirty="0" smtClean="0">
                <a:solidFill>
                  <a:srgbClr val="0070C0"/>
                </a:solidFill>
              </a:rPr>
            </a:br>
            <a:endParaRPr lang="ru-RU" sz="2700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://vortaro.ru/wp-content/uploads/8/1/b/81bc9a13d22281abb165d44df6e9671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441960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947902" y="609750"/>
            <a:ext cx="3733800" cy="480045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0070C0"/>
                </a:solidFill>
              </a:rPr>
              <a:t>Уход за кожей – каждые 2 часа.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dirty="0" smtClean="0">
                <a:solidFill>
                  <a:srgbClr val="0070C0"/>
                </a:solidFill>
              </a:rPr>
              <a:t>Не допускайте чрезмерного увлажнения или сухости кожи. Уход за промежностью проводится регулярно, по мере загрязнения, но не менее двух раз в день, даже если нет видимого загрязнения.</a:t>
            </a:r>
            <a:r>
              <a:rPr lang="ru-RU" sz="2400" b="1" i="1" dirty="0" smtClean="0">
                <a:solidFill>
                  <a:srgbClr val="0070C0"/>
                </a:solidFill>
              </a:rPr>
              <a:t/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s://autogear.ru/misc/i/gallery/22050/130148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434340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181598" y="990600"/>
            <a:ext cx="3581399" cy="480060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0070C0"/>
                </a:solidFill>
              </a:rPr>
              <a:t>Мыть кожу без трения и кускового мыла, использовать профессиональные косметические средства, медицинские изделия для ухода за кожей, например, моющий лосьон, пену.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s://hartmann-shop.ru/upload/iblock/d35/d35f3c95edc9007754c34067fb1c79f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838200"/>
            <a:ext cx="396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0200" y="685800"/>
            <a:ext cx="3276600" cy="47244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i="1" dirty="0" smtClean="0">
                <a:solidFill>
                  <a:srgbClr val="0070C0"/>
                </a:solidFill>
              </a:rPr>
              <a:t>Тщательно высушивайте кожу после мытья промокающими движениями, уделяя особое внимание кожным складкам и проблемным зонам.</a:t>
            </a:r>
            <a:r>
              <a:rPr lang="ru-RU" sz="2700" dirty="0" smtClean="0"/>
              <a:t> </a:t>
            </a:r>
            <a:r>
              <a:rPr lang="ru-RU" sz="2700" b="1" i="1" dirty="0" smtClean="0">
                <a:solidFill>
                  <a:srgbClr val="0070C0"/>
                </a:solidFill>
              </a:rPr>
              <a:t>Используйте абсорбирующее белье.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s://www.apotek1.no/cmsasset/.content/B2C-bilder/saarpleie-forstehjelp/Operasjonssar-1500x5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2000"/>
            <a:ext cx="373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7800" y="914400"/>
            <a:ext cx="3200400" cy="502920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Во время массажа не подвергать участки зон риска трению. Массаж в радиусе не менее 5 см от костного выступа проводить после обильного нанесения питательного крема на кожу.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s://geriartriya.ru/wp-content/uploads/2020/12/maxresdefault-3-1024x57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413004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5400" y="838200"/>
            <a:ext cx="3276600" cy="48006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i="1" dirty="0" smtClean="0">
                <a:solidFill>
                  <a:srgbClr val="0070C0"/>
                </a:solidFill>
              </a:rPr>
              <a:t>Подопечный должен быть размещен на </a:t>
            </a:r>
            <a:r>
              <a:rPr lang="ru-RU" sz="2700" b="1" i="1" dirty="0" err="1" smtClean="0">
                <a:solidFill>
                  <a:srgbClr val="0070C0"/>
                </a:solidFill>
              </a:rPr>
              <a:t>противопролежневом</a:t>
            </a:r>
            <a:r>
              <a:rPr lang="ru-RU" sz="2700" b="1" i="1" dirty="0" smtClean="0">
                <a:solidFill>
                  <a:srgbClr val="0070C0"/>
                </a:solidFill>
              </a:rPr>
              <a:t> матрасе. Нельзя </a:t>
            </a:r>
            <a:r>
              <a:rPr lang="ru-RU" sz="2700" b="1" i="1" dirty="0" smtClean="0">
                <a:solidFill>
                  <a:srgbClr val="0070C0"/>
                </a:solidFill>
              </a:rPr>
              <a:t>размещать его </a:t>
            </a:r>
            <a:r>
              <a:rPr lang="ru-RU" sz="2700" b="1" i="1" dirty="0" smtClean="0">
                <a:solidFill>
                  <a:srgbClr val="0070C0"/>
                </a:solidFill>
              </a:rPr>
              <a:t>на кровати с панцирной сеткой или со старыми пружинными матрацами.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s://www.zdravplanet.ru/uploads/shop_prod/193cc08b25052bd16484314992bc63f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9200"/>
            <a:ext cx="3733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 rot="5400000">
            <a:off x="6435149" y="-2317966"/>
            <a:ext cx="1338639" cy="253529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0" y="609600"/>
            <a:ext cx="3352800" cy="551656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Под уязвимые участки необходимо подкладывать валики и </a:t>
            </a:r>
            <a:r>
              <a:rPr lang="ru-RU" sz="2400" b="1" i="1" dirty="0" err="1" smtClean="0">
                <a:solidFill>
                  <a:srgbClr val="0070C0"/>
                </a:solidFill>
              </a:rPr>
              <a:t>противопролежневые</a:t>
            </a:r>
            <a:r>
              <a:rPr lang="ru-RU" sz="2400" b="1" i="1" dirty="0" smtClean="0">
                <a:solidFill>
                  <a:srgbClr val="0070C0"/>
                </a:solidFill>
              </a:rPr>
              <a:t> подушки. Также на участки, подвергающиеся избыточному трению или давлению, можно наносить защитную пленку.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s://www.rcs-pro.de/out/pictures/master/product/1/5120100-ellenbogen-schutz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381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800" y="914400"/>
            <a:ext cx="3581400" cy="480060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Нельзя использовать надувные резиновые круги, «бублики». Не допускать, чтобы в положении на боку подопечный лежал непосредственно на большом вертеле бедра.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https://m.media-amazon.com/images/I/61FGDAUoEWL._AC_UL800_QL65_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0600"/>
            <a:ext cx="3429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0" y="304800"/>
            <a:ext cx="2667000" cy="55626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i="1" dirty="0" smtClean="0">
                <a:solidFill>
                  <a:srgbClr val="0070C0"/>
                </a:solidFill>
              </a:rPr>
              <a:t>Каждые 2 часа, а в ночное время по потребности, необходимо изменять положение тела </a:t>
            </a:r>
            <a:r>
              <a:rPr lang="ru-RU" sz="2200" b="1" i="1" dirty="0" smtClean="0">
                <a:solidFill>
                  <a:srgbClr val="0070C0"/>
                </a:solidFill>
              </a:rPr>
              <a:t>подопечного </a:t>
            </a:r>
            <a:r>
              <a:rPr lang="ru-RU" sz="2200" b="1" i="1" dirty="0" smtClean="0">
                <a:solidFill>
                  <a:srgbClr val="0070C0"/>
                </a:solidFill>
              </a:rPr>
              <a:t>по графику: низкое положение </a:t>
            </a:r>
            <a:r>
              <a:rPr lang="ru-RU" sz="2200" b="1" i="1" dirty="0" err="1" smtClean="0">
                <a:solidFill>
                  <a:srgbClr val="0070C0"/>
                </a:solidFill>
              </a:rPr>
              <a:t>Фаулера</a:t>
            </a:r>
            <a:r>
              <a:rPr lang="ru-RU" sz="2200" b="1" i="1" dirty="0" smtClean="0">
                <a:solidFill>
                  <a:srgbClr val="0070C0"/>
                </a:solidFill>
              </a:rPr>
              <a:t>, </a:t>
            </a:r>
            <a:r>
              <a:rPr lang="ru-RU" sz="2200" b="1" i="1" dirty="0" err="1" smtClean="0">
                <a:solidFill>
                  <a:srgbClr val="0070C0"/>
                </a:solidFill>
              </a:rPr>
              <a:t>положение</a:t>
            </a:r>
            <a:r>
              <a:rPr lang="ru-RU" sz="2200" b="1" i="1" dirty="0" smtClean="0">
                <a:solidFill>
                  <a:srgbClr val="0070C0"/>
                </a:solidFill>
              </a:rPr>
              <a:t> «на боку», положение </a:t>
            </a:r>
            <a:r>
              <a:rPr lang="ru-RU" sz="2200" b="1" i="1" dirty="0" err="1" smtClean="0">
                <a:solidFill>
                  <a:srgbClr val="0070C0"/>
                </a:solidFill>
              </a:rPr>
              <a:t>Симса</a:t>
            </a:r>
            <a:r>
              <a:rPr lang="ru-RU" sz="2200" b="1" i="1" dirty="0" smtClean="0">
                <a:solidFill>
                  <a:srgbClr val="0070C0"/>
                </a:solidFill>
              </a:rPr>
              <a:t>, </a:t>
            </a:r>
            <a:r>
              <a:rPr lang="ru-RU" sz="2200" b="1" i="1" dirty="0" err="1" smtClean="0">
                <a:solidFill>
                  <a:srgbClr val="0070C0"/>
                </a:solidFill>
              </a:rPr>
              <a:t>положение</a:t>
            </a:r>
            <a:r>
              <a:rPr lang="ru-RU" sz="2200" b="1" i="1" dirty="0" smtClean="0">
                <a:solidFill>
                  <a:srgbClr val="0070C0"/>
                </a:solidFill>
              </a:rPr>
              <a:t> «на животе» – по согласованию с врачом.</a:t>
            </a:r>
            <a:br>
              <a:rPr lang="ru-RU" sz="2200" b="1" i="1" dirty="0" smtClean="0">
                <a:solidFill>
                  <a:srgbClr val="0070C0"/>
                </a:solidFill>
              </a:rPr>
            </a:br>
            <a:r>
              <a:rPr lang="ru-RU" sz="2200" b="1" i="1" dirty="0" smtClean="0">
                <a:solidFill>
                  <a:srgbClr val="0070C0"/>
                </a:solidFill>
              </a:rPr>
              <a:t>Положение </a:t>
            </a:r>
            <a:r>
              <a:rPr lang="ru-RU" sz="2200" b="1" i="1" dirty="0" err="1" smtClean="0">
                <a:solidFill>
                  <a:srgbClr val="0070C0"/>
                </a:solidFill>
              </a:rPr>
              <a:t>Фаулера</a:t>
            </a:r>
            <a:r>
              <a:rPr lang="ru-RU" sz="2200" b="1" i="1" dirty="0" smtClean="0">
                <a:solidFill>
                  <a:srgbClr val="0070C0"/>
                </a:solidFill>
              </a:rPr>
              <a:t> должно совпадать со временем приема пищи.</a:t>
            </a:r>
            <a:br>
              <a:rPr lang="ru-RU" sz="2200" b="1" i="1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ttps://fsd.kopilkaurokov.ru/uploads/user_file_5538af7b5258c/tiema-2-16-proliezhni-stadii-proliezhniei-tiekhnologhiia-vypolnieniia-mieditsinskikh-uslugh-miery-profilaktiki-i-liechieniia-proliezhniei-smiena-natiel-nogho-i-postiel-nogho-biel-ia_22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464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162</Words>
  <Application>Microsoft Office PowerPoint</Application>
  <PresentationFormat>Экран (4:3)</PresentationFormat>
  <Paragraphs>16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Несколько правил по уходу за лежачими и ограниченными в движении, чтобы минимизировать риски развития пролежней </vt:lpstr>
      <vt:lpstr>Уход за кожей – каждые 2 часа.  Не допускайте чрезмерного увлажнения или сухости кожи. Уход за промежностью проводится регулярно, по мере загрязнения, но не менее двух раз в день, даже если нет видимого загрязнения. </vt:lpstr>
      <vt:lpstr>Мыть кожу без трения и кускового мыла, использовать профессиональные косметические средства, медицинские изделия для ухода за кожей, например, моющий лосьон, пену. </vt:lpstr>
      <vt:lpstr>  Тщательно высушивайте кожу после мытья промокающими движениями, уделяя особое внимание кожным складкам и проблемным зонам. Используйте абсорбирующее белье.  </vt:lpstr>
      <vt:lpstr>Во время массажа не подвергать участки зон риска трению. Массаж в радиусе не менее 5 см от костного выступа проводить после обильного нанесения питательного крема на кожу.</vt:lpstr>
      <vt:lpstr> Подопечный должен быть размещен на противопролежневом матрасе. Нельзя размещать его на кровати с панцирной сеткой или со старыми пружинными матрацами. </vt:lpstr>
      <vt:lpstr>Под уязвимые участки необходимо подкладывать валики и противопролежневые подушки. Также на участки, подвергающиеся избыточному трению или давлению, можно наносить защитную пленку.</vt:lpstr>
      <vt:lpstr>Нельзя использовать надувные резиновые круги, «бублики». Не допускать, чтобы в положении на боку подопечный лежал непосредственно на большом вертеле бедра.</vt:lpstr>
      <vt:lpstr>   Каждые 2 часа, а в ночное время по потребности, необходимо изменять положение тела подопечного по графику: низкое положение Фаулера, положение «на боку», положение Симса, положение «на животе» – по согласованию с врачом. Положение Фаулера должно совпадать со временем приема пищи.  </vt:lpstr>
      <vt:lpstr> Перемещение подопечного следует осуществлять бережно, исключая трение и сдвиг тканей, приподнимая его над постелью, или используя подкладную простыню или слайдер, механизированные, автоматизированные и другие системы перемещения.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ухаживать за лежачими и ограниченными в движении, чтобы минимизировать риски развития пролежней </dc:title>
  <dc:creator>Ivanova</dc:creator>
  <cp:lastModifiedBy>Makarova</cp:lastModifiedBy>
  <cp:revision>10</cp:revision>
  <dcterms:created xsi:type="dcterms:W3CDTF">2023-06-15T14:47:22Z</dcterms:created>
  <dcterms:modified xsi:type="dcterms:W3CDTF">2023-06-15T16:08:35Z</dcterms:modified>
</cp:coreProperties>
</file>